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7"/>
  </p:sldMasterIdLst>
  <p:notesMasterIdLst>
    <p:notesMasterId r:id="rId58"/>
  </p:notesMasterIdLst>
  <p:sldIdLst>
    <p:sldId id="256" r:id="rId38"/>
    <p:sldId id="260" r:id="rId39"/>
    <p:sldId id="259" r:id="rId40"/>
    <p:sldId id="269" r:id="rId41"/>
    <p:sldId id="257" r:id="rId42"/>
    <p:sldId id="261" r:id="rId43"/>
    <p:sldId id="271" r:id="rId44"/>
    <p:sldId id="273" r:id="rId45"/>
    <p:sldId id="270" r:id="rId46"/>
    <p:sldId id="282" r:id="rId47"/>
    <p:sldId id="281" r:id="rId48"/>
    <p:sldId id="275" r:id="rId49"/>
    <p:sldId id="266" r:id="rId50"/>
    <p:sldId id="263" r:id="rId51"/>
    <p:sldId id="267" r:id="rId52"/>
    <p:sldId id="268" r:id="rId53"/>
    <p:sldId id="276" r:id="rId54"/>
    <p:sldId id="279" r:id="rId55"/>
    <p:sldId id="258" r:id="rId56"/>
    <p:sldId id="28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03" autoAdjust="0"/>
  </p:normalViewPr>
  <p:slideViewPr>
    <p:cSldViewPr snapToGrid="0">
      <p:cViewPr varScale="1">
        <p:scale>
          <a:sx n="81" d="100"/>
          <a:sy n="81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2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5.xml"/><Relationship Id="rId47" Type="http://schemas.openxmlformats.org/officeDocument/2006/relationships/slide" Target="slides/slide10.xml"/><Relationship Id="rId50" Type="http://schemas.openxmlformats.org/officeDocument/2006/relationships/slide" Target="slides/slide13.xml"/><Relationship Id="rId55" Type="http://schemas.openxmlformats.org/officeDocument/2006/relationships/slide" Target="slides/slide18.xml"/><Relationship Id="rId63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customXml" Target="../customXml/item29.xml"/><Relationship Id="rId41" Type="http://schemas.openxmlformats.org/officeDocument/2006/relationships/slide" Target="slides/slide4.xml"/><Relationship Id="rId54" Type="http://schemas.openxmlformats.org/officeDocument/2006/relationships/slide" Target="slides/slide17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Master" Target="slideMasters/slideMaster1.xml"/><Relationship Id="rId40" Type="http://schemas.openxmlformats.org/officeDocument/2006/relationships/slide" Target="slides/slide3.xml"/><Relationship Id="rId45" Type="http://schemas.openxmlformats.org/officeDocument/2006/relationships/slide" Target="slides/slide8.xml"/><Relationship Id="rId53" Type="http://schemas.openxmlformats.org/officeDocument/2006/relationships/slide" Target="slides/slide16.xml"/><Relationship Id="rId58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2.xml"/><Relationship Id="rId57" Type="http://schemas.openxmlformats.org/officeDocument/2006/relationships/slide" Target="slides/slide20.xml"/><Relationship Id="rId61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slide" Target="slides/slide7.xml"/><Relationship Id="rId52" Type="http://schemas.openxmlformats.org/officeDocument/2006/relationships/slide" Target="slides/slide15.xml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6.xml"/><Relationship Id="rId48" Type="http://schemas.openxmlformats.org/officeDocument/2006/relationships/slide" Target="slides/slide11.xml"/><Relationship Id="rId56" Type="http://schemas.openxmlformats.org/officeDocument/2006/relationships/slide" Target="slides/slide19.xml"/><Relationship Id="rId8" Type="http://schemas.openxmlformats.org/officeDocument/2006/relationships/customXml" Target="../customXml/item8.xml"/><Relationship Id="rId51" Type="http://schemas.openxmlformats.org/officeDocument/2006/relationships/slide" Target="slides/slide14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1.xml"/><Relationship Id="rId46" Type="http://schemas.openxmlformats.org/officeDocument/2006/relationships/slide" Target="slides/slide9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38FDA-00B4-4A9C-B3A5-DC21DC40ADD3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EA9AF-5B14-40CD-A727-D1366FBE0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1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EA9AF-5B14-40CD-A727-D1366FBE04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13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EA9AF-5B14-40CD-A727-D1366FBE04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85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EA9AF-5B14-40CD-A727-D1366FBE04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of what I want to talk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EA9AF-5B14-40CD-A727-D1366FBE04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24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EA9AF-5B14-40CD-A727-D1366FBE04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EA9AF-5B14-40CD-A727-D1366FBE04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3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947E-C99E-48D5-A63D-1BED7199B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D48AE-C3D9-4DB6-A761-7F1A40088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F1DFE-8351-4DCE-B9FC-F6B41AB5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1B1A-D494-4521-9A50-C930C483E425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B0EBB-CF1C-4DC4-8E60-5B7ED99C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24EDD-47B7-4C2E-A4F8-52C41E1C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3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CD64-86AC-46F0-B4A7-6B365E66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F7F74-E271-402F-8106-8A8A7D9B9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EDEDC-4BAD-4009-AAA2-D9D5BDA6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89A0-9F8F-4730-BF18-7C0DE1EC87A8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4C723-1BB8-4202-BBE7-184A9490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C27C3-B67C-44F4-8ED3-7BB862B7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4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4D3D47-D254-419F-BB6E-655EFF047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18C60-AE0A-4571-A700-948F7B956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5BD12-8C80-4413-9B3B-F0214541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8D3F-CFD5-4DE8-A935-5CC2B727D84E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5AC13-E7F2-448D-AD1C-7E39AFA3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03ED7-4A7C-4B28-BACC-2F592C20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8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8790-E85A-4DEB-99D4-B869C582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8F4A-2A68-4A3C-AB0A-A77FB5F32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70C2-F6BA-4B51-90A5-0D1D197D3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3FFE-1E91-4B18-93A7-857B6027C843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0171B-7AC3-4EDF-B326-04787A70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97CA6-FCF4-45FA-8960-790E7A92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5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3808-2F28-4798-A904-2129EFB1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E41FE-9A9C-40C1-AAEB-9EA540671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6F8EB-E6D5-493B-AFD5-D951F7E0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BD2D-A31B-49CE-BD94-A8F14B950DFC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D1FC9-1B36-491E-978C-675745E35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DF3BD-D94F-4F55-853B-C9D4DAC6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2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34CE-33E0-42C1-9EFD-AF446441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FAF83-811A-4A9E-87A4-02701DDEE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8DB32-9874-450C-B806-89F5CF8BC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05382-095D-40DE-923D-2A35D363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F337-6645-4B20-BFDB-A7E6AC49E762}" type="datetime1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15636-E0DB-495E-848A-E6FA5883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D6D68-1E52-4E8F-88E1-1EB3CF86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1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83CA-7D58-49F9-951F-341439916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B31F3-11CE-4F43-81D7-7DF00FBBC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ABABC-7A3F-4549-B545-562ADCF51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0F005-D499-4054-83B0-2441EB8DE5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B8F2E3-2D92-4789-875F-64949E1B6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F46A7-BE99-481E-A859-5D9F61BF3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FE07-1433-462E-B6F5-F0CCD15CBA9D}" type="datetime1">
              <a:rPr lang="en-US" smtClean="0"/>
              <a:t>5/16/2018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EE1C9D-5D19-4677-8C93-4E8B76A8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D51EC-05BE-444E-92B7-51B3750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9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A0FA-7980-4B49-B4CC-AE5E1ADF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14591-DC2C-4109-BD00-EE4AC096F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AC47-BCEF-4077-B995-D347132D93D5}" type="datetime1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80B11-CEE6-45AC-826D-DB614350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FBE83-960A-401B-8655-7A87859A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0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374CA-1DB9-4C18-9E43-672C798C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C4992-1EB3-4E38-B495-2C099B3AA2B8}" type="datetime1">
              <a:rPr lang="en-US" smtClean="0"/>
              <a:t>5/16/2018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712AC-AED2-41B1-9D18-0071BAE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00A2E-0670-4EF0-AF84-33D84018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0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C6F7-D9A8-4A63-8093-CC78E4A6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3907F-A474-445B-8FA1-3834F5948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4C560-8798-45D8-A471-CBEBD9BE4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49182-9099-408B-9A31-B980D4C2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8E0C-35D1-4328-AE20-BD3E7286DFBC}" type="datetime1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DA779-142C-4F50-A9CB-23072FB5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CA877-A9D5-4594-8E1F-6F3AA5F0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1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C2B4-D4E1-4CFD-A1C5-F273ACA1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234CC-FD2A-4F74-BAA2-F950FDD044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73AE1-352A-4486-B5CC-1C94A48F4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9FAF5-E98F-4A96-AF0E-0C859C76F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6F93-47F1-44F9-8194-1917E4F97919}" type="datetime1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48FCE-4666-4485-9526-EC4575371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1DD2F-A3B3-40A7-BAEF-20095ADC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3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F08605-2234-458F-AFE6-C4A71D4D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724F3-9C73-4D4B-8A8B-2032AB7E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0017E-40D5-4EEE-A20F-E44BB5772A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FDCF-F046-4A74-9E0B-4AE5038EC178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067F2-F8E2-457C-867B-48A0547A7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http://github.com/jalsalam/BridgingRandExcel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06B4-00D6-4C6B-9E3C-97C0BE2BF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137A5-961B-47E4-8D35-113232212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3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acnudus.github.io/tidyx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resources/videos/data-rectangling/" TargetMode="External"/><Relationship Id="rId2" Type="http://schemas.openxmlformats.org/officeDocument/2006/relationships/hyperlink" Target="https://peerj.com/preprints/3183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ert-toolkit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Alsalam.Jameel@epa.gov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pedia.org/wiki/Huntsman's_Leap" TargetMode="External"/><Relationship Id="rId4" Type="http://schemas.openxmlformats.org/officeDocument/2006/relationships/hyperlink" Target="https://en.wikipedia.org/wiki/Huntsman%27s_Lea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rtrader.com/2014/02/11/a-million-ways-to-connect-r-and-exce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pensci.org/blog/2017/06/27/packagemetric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resources/webinars/whats-new-with-readxl/" TargetMode="External"/><Relationship Id="rId2" Type="http://schemas.openxmlformats.org/officeDocument/2006/relationships/hyperlink" Target="http://readxl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hyperlink" Target="http://readxl.tidyverse.org/articles/articles/readxl-workflow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86AC-5AF3-4180-95D6-6ACE3F35A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8120"/>
            <a:ext cx="9144000" cy="1597086"/>
          </a:xfrm>
        </p:spPr>
        <p:txBody>
          <a:bodyPr/>
          <a:lstStyle/>
          <a:p>
            <a:r>
              <a:rPr lang="en-US" dirty="0"/>
              <a:t>Bridging R and Excel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D9C35-7B8C-4A18-83E5-12B93E15CA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Jameel Alsalam</a:t>
            </a:r>
          </a:p>
          <a:p>
            <a:r>
              <a:rPr lang="en-US" dirty="0"/>
              <a:t>May 16, 2018</a:t>
            </a:r>
          </a:p>
          <a:p>
            <a:r>
              <a:rPr lang="en-US" dirty="0"/>
              <a:t>EPA R Users’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D1263-6BD9-4555-9E1D-DD632C1E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B234E-A861-4288-B5E9-0EA74E78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40023E6-4260-49B8-A101-2CCB30137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1218" y="2775351"/>
            <a:ext cx="985026" cy="9671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DD7113-ADC9-43FC-B9AB-B3C29DBE3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8662" y="2749505"/>
            <a:ext cx="1281470" cy="992962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66B1CDED-911B-418A-8380-ABA05B06E1E0}"/>
              </a:ext>
            </a:extLst>
          </p:cNvPr>
          <p:cNvSpPr/>
          <p:nvPr/>
        </p:nvSpPr>
        <p:spPr>
          <a:xfrm>
            <a:off x="3906983" y="3025213"/>
            <a:ext cx="3997036" cy="4835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4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F5D6-3426-4415-8B20-03DC30CF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Spreadsheet has Data in Upper Left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FD1062-B84B-49CC-BF37-4BD1DAC00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76" y="1452245"/>
            <a:ext cx="8170106" cy="47722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7E91E-0EF4-440F-8A99-397D9359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EED2D-F765-4EBD-9082-ED350540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05E80-80C5-44BA-97E9-925E9348B11F}"/>
              </a:ext>
            </a:extLst>
          </p:cNvPr>
          <p:cNvSpPr txBox="1"/>
          <p:nvPr/>
        </p:nvSpPr>
        <p:spPr>
          <a:xfrm>
            <a:off x="3627912" y="6202803"/>
            <a:ext cx="4754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adapted from </a:t>
            </a:r>
            <a:r>
              <a:rPr lang="en-US" sz="900" dirty="0" err="1"/>
              <a:t>readxl</a:t>
            </a:r>
            <a:r>
              <a:rPr lang="en-US" sz="900" dirty="0"/>
              <a:t> example spreadsheet</a:t>
            </a:r>
          </a:p>
        </p:txBody>
      </p:sp>
    </p:spTree>
    <p:extLst>
      <p:ext uri="{BB962C8B-B14F-4D97-AF65-F5344CB8AC3E}">
        <p14:creationId xmlns:p14="http://schemas.microsoft.com/office/powerpoint/2010/main" val="226266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2EB6-221C-4B0E-8816-F1224C84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Spreadsheets Often Untidy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9F6A75-D504-479D-B1E6-0DF2BB33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7" y="1497291"/>
            <a:ext cx="9381505" cy="458615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F495A-ACD8-443D-8ADC-7B695D23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C993B-095A-4970-B4BA-91A48992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D7068-CD7C-460D-97CA-0CBBEAE70B57}"/>
              </a:ext>
            </a:extLst>
          </p:cNvPr>
          <p:cNvSpPr txBox="1"/>
          <p:nvPr/>
        </p:nvSpPr>
        <p:spPr>
          <a:xfrm>
            <a:off x="3627912" y="6202803"/>
            <a:ext cx="4754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 err="1">
                <a:hlinkClick r:id="rId3"/>
              </a:rPr>
              <a:t>tidyxl</a:t>
            </a:r>
            <a:r>
              <a:rPr lang="en-US" sz="900" dirty="0">
                <a:hlinkClick r:id="rId3"/>
              </a:rPr>
              <a:t> README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5410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7B51-22FD-4A65-8A3F-A1241857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157"/>
            <a:ext cx="10515600" cy="791173"/>
          </a:xfrm>
        </p:spPr>
        <p:txBody>
          <a:bodyPr/>
          <a:lstStyle/>
          <a:p>
            <a:r>
              <a:rPr lang="en-US" dirty="0"/>
              <a:t>Structured Template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4C485-B391-414B-8CCA-6B81912B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0C917-B122-4591-832F-F2B28DA8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435BC-C775-4144-B704-98F743322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6" y="1093330"/>
            <a:ext cx="7433954" cy="4638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D5213D-974E-4FCB-B9E8-E711CDAA4FBB}"/>
              </a:ext>
            </a:extLst>
          </p:cNvPr>
          <p:cNvSpPr txBox="1"/>
          <p:nvPr/>
        </p:nvSpPr>
        <p:spPr>
          <a:xfrm>
            <a:off x="3348842" y="6092042"/>
            <a:ext cx="503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[old draft example from ongoing project]</a:t>
            </a:r>
          </a:p>
        </p:txBody>
      </p:sp>
    </p:spTree>
    <p:extLst>
      <p:ext uri="{BB962C8B-B14F-4D97-AF65-F5344CB8AC3E}">
        <p14:creationId xmlns:p14="http://schemas.microsoft.com/office/powerpoint/2010/main" val="77081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C679-25E3-4372-8EE1-D41BA23F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35" y="605642"/>
            <a:ext cx="4827438" cy="1274534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Workflow: Many 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B0F7D-1830-4770-8008-D42AA70C2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1069"/>
            <a:ext cx="10515600" cy="30326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Organize spreadsheets with standardized output format</a:t>
            </a:r>
          </a:p>
          <a:p>
            <a:r>
              <a:rPr lang="en-US" dirty="0" err="1"/>
              <a:t>readxl</a:t>
            </a:r>
            <a:r>
              <a:rPr lang="en-US" dirty="0"/>
              <a:t> + </a:t>
            </a:r>
            <a:r>
              <a:rPr lang="en-US" dirty="0" err="1"/>
              <a:t>purrr</a:t>
            </a:r>
            <a:r>
              <a:rPr lang="en-US" dirty="0"/>
              <a:t> to roll up standardized results from many analyses</a:t>
            </a:r>
          </a:p>
          <a:p>
            <a:r>
              <a:rPr lang="en-US" dirty="0"/>
              <a:t>Benefits from both Excel and R:</a:t>
            </a:r>
          </a:p>
          <a:p>
            <a:pPr lvl="1"/>
            <a:r>
              <a:rPr lang="en-US" dirty="0"/>
              <a:t>Individuals can work independently on their own workbooks</a:t>
            </a:r>
          </a:p>
          <a:p>
            <a:pPr lvl="1"/>
            <a:r>
              <a:rPr lang="en-US" dirty="0"/>
              <a:t>Perform updates of cross-cutting calculations quickly and easily by re-running the R script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[jump to deaths.xlsx and many-</a:t>
            </a:r>
            <a:r>
              <a:rPr lang="en-US" dirty="0" err="1"/>
              <a:t>sheets.Rmd</a:t>
            </a:r>
            <a:r>
              <a:rPr lang="en-US" dirty="0"/>
              <a:t>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1A125-3B90-44C1-BD6D-D9A415A1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12A3D-C810-4729-AB70-4025E002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13</a:t>
            </a:fld>
            <a:endParaRPr lang="en-US"/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A7D5394A-4ABB-4751-B3A5-BA444508A30A}"/>
              </a:ext>
            </a:extLst>
          </p:cNvPr>
          <p:cNvSpPr/>
          <p:nvPr/>
        </p:nvSpPr>
        <p:spPr>
          <a:xfrm>
            <a:off x="5703006" y="701062"/>
            <a:ext cx="1321246" cy="183696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Spread-sheet</a:t>
            </a:r>
          </a:p>
          <a:p>
            <a:pPr algn="ctr"/>
            <a:r>
              <a:rPr lang="en-US" dirty="0"/>
              <a:t>.</a:t>
            </a:r>
            <a:r>
              <a:rPr lang="en-US" dirty="0" err="1"/>
              <a:t>xlsx</a:t>
            </a:r>
            <a:r>
              <a:rPr lang="en-US" dirty="0"/>
              <a:t> templates</a:t>
            </a:r>
          </a:p>
        </p:txBody>
      </p:sp>
      <p:sp>
        <p:nvSpPr>
          <p:cNvPr id="7" name="Right Arrow 3">
            <a:extLst>
              <a:ext uri="{FF2B5EF4-FFF2-40B4-BE49-F238E27FC236}">
                <a16:creationId xmlns:a16="http://schemas.microsoft.com/office/drawing/2014/main" id="{58EE665E-AF85-44C2-9A91-8413FC55E434}"/>
              </a:ext>
            </a:extLst>
          </p:cNvPr>
          <p:cNvSpPr/>
          <p:nvPr/>
        </p:nvSpPr>
        <p:spPr>
          <a:xfrm>
            <a:off x="7334121" y="1390944"/>
            <a:ext cx="462644" cy="228600"/>
          </a:xfrm>
          <a:prstGeom prst="rightArrow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F3C3F-B0CA-43A3-BDC8-44FAC1012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165" y="851772"/>
            <a:ext cx="1499635" cy="1306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7353D-F41D-4170-AA2A-D4C57418B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83" y="415308"/>
            <a:ext cx="892283" cy="1034319"/>
          </a:xfrm>
          <a:prstGeom prst="rect">
            <a:avLst/>
          </a:prstGeom>
        </p:spPr>
      </p:pic>
      <p:sp>
        <p:nvSpPr>
          <p:cNvPr id="10" name="Right Arrow 3">
            <a:extLst>
              <a:ext uri="{FF2B5EF4-FFF2-40B4-BE49-F238E27FC236}">
                <a16:creationId xmlns:a16="http://schemas.microsoft.com/office/drawing/2014/main" id="{3067FD5D-D4A4-4FF9-A71F-8F345DD9B1B0}"/>
              </a:ext>
            </a:extLst>
          </p:cNvPr>
          <p:cNvSpPr/>
          <p:nvPr/>
        </p:nvSpPr>
        <p:spPr>
          <a:xfrm>
            <a:off x="9077815" y="1390944"/>
            <a:ext cx="462644" cy="228600"/>
          </a:xfrm>
          <a:prstGeom prst="rightArrow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F523C1-915F-464A-8107-EF44C9577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318" y="1494821"/>
            <a:ext cx="963211" cy="11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3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4008-32A1-4875-B5A3-4AF72432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&amp;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CF587-67A7-4897-BB97-DC59955A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Paper: </a:t>
            </a:r>
            <a:r>
              <a:rPr lang="en-US" dirty="0">
                <a:hlinkClick r:id="rId2"/>
              </a:rPr>
              <a:t>Data Organization in Spreadsheets</a:t>
            </a:r>
            <a:r>
              <a:rPr lang="en-US" dirty="0"/>
              <a:t> (Broman &amp; Woo, 2017)</a:t>
            </a:r>
          </a:p>
          <a:p>
            <a:r>
              <a:rPr lang="en-US" dirty="0"/>
              <a:t>Webinar: </a:t>
            </a:r>
            <a:r>
              <a:rPr lang="en-US" dirty="0">
                <a:hlinkClick r:id="rId3"/>
              </a:rPr>
              <a:t>Data </a:t>
            </a:r>
            <a:r>
              <a:rPr lang="en-US" dirty="0" err="1">
                <a:hlinkClick r:id="rId3"/>
              </a:rPr>
              <a:t>Rectangling</a:t>
            </a:r>
            <a:r>
              <a:rPr lang="en-US" dirty="0"/>
              <a:t> (Bryan, 2018)</a:t>
            </a:r>
          </a:p>
          <a:p>
            <a:endParaRPr lang="en-US" dirty="0"/>
          </a:p>
          <a:p>
            <a:r>
              <a:rPr lang="en-US" dirty="0"/>
              <a:t>Upgrade .</a:t>
            </a:r>
            <a:r>
              <a:rPr lang="en-US" dirty="0" err="1"/>
              <a:t>xls</a:t>
            </a:r>
            <a:r>
              <a:rPr lang="en-US" dirty="0"/>
              <a:t> -&gt; .</a:t>
            </a:r>
            <a:r>
              <a:rPr lang="en-US" dirty="0" err="1"/>
              <a:t>xlsx</a:t>
            </a:r>
            <a:r>
              <a:rPr lang="en-US" dirty="0"/>
              <a:t> (Office Open XML specification)</a:t>
            </a:r>
          </a:p>
          <a:p>
            <a:r>
              <a:rPr lang="en-US" dirty="0"/>
              <a:t>Separate the sensitive data in encrypted files</a:t>
            </a:r>
          </a:p>
          <a:p>
            <a:r>
              <a:rPr lang="en-US" dirty="0"/>
              <a:t>Use a structured template</a:t>
            </a:r>
          </a:p>
          <a:p>
            <a:r>
              <a:rPr lang="en-US" dirty="0" err="1"/>
              <a:t>readxl</a:t>
            </a:r>
            <a:r>
              <a:rPr lang="en-US" dirty="0"/>
              <a:t> can guess wrong type for mostly-blank columns</a:t>
            </a:r>
          </a:p>
          <a:p>
            <a:r>
              <a:rPr lang="en-US" dirty="0"/>
              <a:t>Stray notes/data can surprise</a:t>
            </a:r>
          </a:p>
          <a:p>
            <a:r>
              <a:rPr lang="en-US" dirty="0"/>
              <a:t>Design code to fail loudly when data doesn’t meet expectations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C0A1F-9FC4-4FE1-A882-25883A7C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E0D29-0ECC-420A-95D3-C61C084B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D240-C6C6-4B38-8663-2AC87884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as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C8BA-C8D2-4BF7-B837-C5965483F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*like* the way Excel tables look.</a:t>
            </a:r>
          </a:p>
          <a:p>
            <a:r>
              <a:rPr lang="en-US" dirty="0"/>
              <a:t>Workflow 1: Raw output, formatting in Excel</a:t>
            </a:r>
          </a:p>
          <a:p>
            <a:r>
              <a:rPr lang="en-US" dirty="0"/>
              <a:t>Workflow 2: Full formatting w/</a:t>
            </a:r>
            <a:r>
              <a:rPr lang="en-US" dirty="0" err="1"/>
              <a:t>openxlsx</a:t>
            </a:r>
            <a:r>
              <a:rPr lang="en-US" dirty="0"/>
              <a:t> or </a:t>
            </a:r>
            <a:r>
              <a:rPr lang="en-US" dirty="0" err="1"/>
              <a:t>XLConnect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[jump to Table 2-1.xlsx and simple-</a:t>
            </a:r>
            <a:r>
              <a:rPr lang="en-US" dirty="0" err="1"/>
              <a:t>output.Rmd</a:t>
            </a:r>
            <a:r>
              <a:rPr lang="en-US" dirty="0"/>
              <a:t>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4ADC2-F4F9-43C4-A2DC-0A0A689C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C402B-2280-4097-8D3A-11DFC3C6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21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F18B-30C3-4397-84C1-035B6026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172B-D5E9-4FD7-8019-805E99BEB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(things I’ve only experimented with or read about)</a:t>
            </a:r>
          </a:p>
          <a:p>
            <a:endParaRPr lang="en-US" dirty="0"/>
          </a:p>
          <a:p>
            <a:r>
              <a:rPr lang="en-US" dirty="0"/>
              <a:t>Fully-formatted output with: </a:t>
            </a:r>
            <a:r>
              <a:rPr lang="en-US" dirty="0" err="1">
                <a:latin typeface="Consolas" panose="020B0609020204030204" pitchFamily="49" charset="0"/>
              </a:rPr>
              <a:t>openxlsx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Insert tables into word doc: </a:t>
            </a:r>
            <a:r>
              <a:rPr lang="en-US" dirty="0" err="1">
                <a:latin typeface="Consolas" panose="020B0609020204030204" pitchFamily="49" charset="0"/>
              </a:rPr>
              <a:t>officeR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flextable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Dependency-free output: </a:t>
            </a:r>
            <a:r>
              <a:rPr lang="en-US" dirty="0" err="1">
                <a:latin typeface="Consolas" panose="020B0609020204030204" pitchFamily="49" charset="0"/>
              </a:rPr>
              <a:t>writexl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Wrangle poorly-formatted data: </a:t>
            </a:r>
            <a:r>
              <a:rPr lang="en-US" dirty="0" err="1">
                <a:latin typeface="Consolas" panose="020B0609020204030204" pitchFamily="49" charset="0"/>
              </a:rPr>
              <a:t>tidyxl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Run Excel from R: </a:t>
            </a:r>
            <a:r>
              <a:rPr lang="en-US" dirty="0" err="1">
                <a:latin typeface="Consolas" panose="020B0609020204030204" pitchFamily="49" charset="0"/>
              </a:rPr>
              <a:t>RDCOMClient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Call R from Excel: Basic Excel R Toolkit (</a:t>
            </a:r>
            <a:r>
              <a:rPr lang="en-US" dirty="0">
                <a:hlinkClick r:id="rId2"/>
              </a:rPr>
              <a:t>BERT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48674-D257-49C0-8A8F-DDAF2321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651EE-6DA1-46AA-9948-A977B335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0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C266-3A6E-419D-8741-C086A363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912E4-F69A-45F2-A14B-6452A6F0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Sharepoint</a:t>
            </a:r>
            <a:r>
              <a:rPr lang="en-US" dirty="0"/>
              <a:t> v. Git/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144A8-1A1E-42ED-B0F2-AB61450F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E27DA-C07F-4B7F-A890-43A3EFF94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740C8-5EE2-4935-9FCD-00714B78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64" y="2418604"/>
            <a:ext cx="1482316" cy="1482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CBF47-0197-49D2-A0FD-F2A79980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454" y="258826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0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55EDAD-70AD-41D5-83CB-39910C29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Collaboration Workflows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EFE1EC-5EAC-4513-BD70-9F8B01406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 – All in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D06DB5-99C8-4F38-B4D8-9D08EA1462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Store both data and code in repo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Pros:</a:t>
            </a:r>
          </a:p>
          <a:p>
            <a:r>
              <a:rPr lang="en-US" dirty="0"/>
              <a:t>Self-contained, reproducible analysis</a:t>
            </a:r>
          </a:p>
          <a:p>
            <a:r>
              <a:rPr lang="en-US" dirty="0"/>
              <a:t>Good if data files aren’t too large and don’t change too much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Cons:</a:t>
            </a:r>
          </a:p>
          <a:p>
            <a:r>
              <a:rPr lang="en-US" dirty="0"/>
              <a:t>Requires users to learn git</a:t>
            </a:r>
          </a:p>
          <a:p>
            <a:r>
              <a:rPr lang="en-US" dirty="0"/>
              <a:t>Git can’t diff Excel files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BBF4D3-ECD0-4AFC-80B6-F648A1DBA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#2 – </a:t>
            </a:r>
            <a:r>
              <a:rPr lang="en-US" dirty="0" err="1"/>
              <a:t>Github</a:t>
            </a:r>
            <a:r>
              <a:rPr lang="en-US" dirty="0"/>
              <a:t> + </a:t>
            </a:r>
            <a:r>
              <a:rPr lang="en-US" dirty="0" err="1"/>
              <a:t>Sharepoint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A5CEF6D-1B12-450C-8F99-B3FED0347E8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Data in sync’d </a:t>
            </a:r>
            <a:r>
              <a:rPr lang="en-US" i="1" dirty="0" err="1"/>
              <a:t>Sharepoint</a:t>
            </a:r>
            <a:r>
              <a:rPr lang="en-US" i="1" dirty="0"/>
              <a:t>; code in repo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Pros:</a:t>
            </a:r>
          </a:p>
          <a:p>
            <a:r>
              <a:rPr lang="en-US" dirty="0"/>
              <a:t>Different files in their ‘natural’ homes</a:t>
            </a:r>
          </a:p>
          <a:p>
            <a:r>
              <a:rPr lang="en-US" dirty="0"/>
              <a:t>Easier for non-git users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Cons:</a:t>
            </a:r>
          </a:p>
          <a:p>
            <a:r>
              <a:rPr lang="en-US" dirty="0"/>
              <a:t>Data and code are separated, less reproducible</a:t>
            </a:r>
          </a:p>
          <a:p>
            <a:r>
              <a:rPr lang="en-US" dirty="0"/>
              <a:t>More complex permissions/manage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2FE5F-4051-486A-B677-36945497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5360C-238A-4CD8-A523-8A204768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3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2027-E37C-467A-BC31-F5563F16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1FD53-A367-4987-887E-75648896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do your teams work across R and Excel/Office?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Input:</a:t>
            </a:r>
          </a:p>
          <a:p>
            <a:r>
              <a:rPr lang="en-US" dirty="0"/>
              <a:t>How to access EPA </a:t>
            </a:r>
            <a:r>
              <a:rPr lang="en-US" dirty="0" err="1"/>
              <a:t>Sharepoint</a:t>
            </a:r>
            <a:r>
              <a:rPr lang="en-US" dirty="0"/>
              <a:t> directly (without syncing locally)?</a:t>
            </a:r>
          </a:p>
          <a:p>
            <a:r>
              <a:rPr lang="en-US" dirty="0"/>
              <a:t>A good way to work with password-protected files?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Output:</a:t>
            </a:r>
          </a:p>
          <a:p>
            <a:r>
              <a:rPr lang="en-US" dirty="0"/>
              <a:t>Make Excel output play nice with Git? (e.g., re-running shouldn’t trigger a file change)</a:t>
            </a:r>
          </a:p>
          <a:p>
            <a:r>
              <a:rPr lang="en-US" dirty="0"/>
              <a:t>Good approach to pretty-formatted tables?</a:t>
            </a:r>
          </a:p>
          <a:p>
            <a:r>
              <a:rPr lang="en-US" dirty="0"/>
              <a:t>How to update a Word doc with updated tables?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EEC62-2D7D-4C3A-AAAA-998B198E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A40BC-3626-42C2-BB5B-12EAF60C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77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B66E-39F6-419E-805C-B4F91046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Jameel Alsalam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1C45A-51A8-45E4-93D1-34166ADEC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7655" cy="4351338"/>
          </a:xfrm>
        </p:spPr>
        <p:txBody>
          <a:bodyPr/>
          <a:lstStyle/>
          <a:p>
            <a:r>
              <a:rPr lang="en-US" dirty="0"/>
              <a:t>Economist, Office of Air and Radiation, Climate Change Division</a:t>
            </a:r>
          </a:p>
          <a:p>
            <a:pPr lvl="1"/>
            <a:r>
              <a:rPr lang="en-US" dirty="0"/>
              <a:t>Reports on U.S./int’l GHG emissions projections</a:t>
            </a:r>
          </a:p>
          <a:p>
            <a:pPr lvl="1"/>
            <a:r>
              <a:rPr lang="en-US" dirty="0"/>
              <a:t>Oil and gas regulatory impacts analyses</a:t>
            </a:r>
          </a:p>
          <a:p>
            <a:r>
              <a:rPr lang="en-US" dirty="0"/>
              <a:t>Me, pre-2015: Staring at Excel all day</a:t>
            </a:r>
          </a:p>
          <a:p>
            <a:r>
              <a:rPr lang="en-US" dirty="0"/>
              <a:t>Me, since 2016-ish: Staring at </a:t>
            </a:r>
            <a:r>
              <a:rPr lang="en-US" dirty="0" err="1"/>
              <a:t>RStudio</a:t>
            </a:r>
            <a:r>
              <a:rPr lang="en-US" dirty="0"/>
              <a:t> all day</a:t>
            </a:r>
          </a:p>
          <a:p>
            <a:r>
              <a:rPr lang="en-US" dirty="0"/>
              <a:t>R &amp; </a:t>
            </a:r>
            <a:r>
              <a:rPr lang="en-US" dirty="0" err="1"/>
              <a:t>tidyverse</a:t>
            </a:r>
            <a:r>
              <a:rPr lang="en-US" dirty="0"/>
              <a:t> enthusiast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77249-C327-4969-9F34-A10B2FF7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E7264-50DE-474B-B116-D63499BC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13213B-6BA2-4F38-8BF3-582199996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08817" y="850281"/>
            <a:ext cx="4831279" cy="36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024EAA-EC81-446C-B1ED-11C4565A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81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5CF02F-724E-4857-B8FD-EA0F49B5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1675"/>
            <a:ext cx="10515600" cy="28452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Jameel Alsalam (</a:t>
            </a:r>
            <a:r>
              <a:rPr lang="en-US" dirty="0">
                <a:hlinkClick r:id="rId2"/>
              </a:rPr>
              <a:t>Alsalam.Jameel@epa.gov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E43BB-9F35-4973-B801-D2DB1B83D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65B02-8A27-40E2-8ECF-94F8581F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DEF3-0B45-496D-9D08-623561CE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R/Excel Divide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9BE7-D526-4A73-957E-DDFB7B550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“On teams with both R and Excel users, how do we do our work?”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5BB00-0E7E-4200-B56B-14CAED87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6E116-CD6C-48A9-87E9-4D4AB5AD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55CD2-7976-460F-8888-DD7F82FE8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23112" y="2305513"/>
            <a:ext cx="5058888" cy="3794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F825B-7819-4766-A1C8-7DF20BE0309F}"/>
              </a:ext>
            </a:extLst>
          </p:cNvPr>
          <p:cNvSpPr txBox="1"/>
          <p:nvPr/>
        </p:nvSpPr>
        <p:spPr>
          <a:xfrm>
            <a:off x="3627912" y="6202803"/>
            <a:ext cx="4754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en.wikipedia.org/wiki/Huntsman%27s_Leap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8290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FF5E-01C8-4D51-804E-FF264F5D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R/Excel Divide (2)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7A5D19-4D9A-4911-A8ED-2B8AF7F47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0456699"/>
              </p:ext>
            </p:extLst>
          </p:nvPr>
        </p:nvGraphicFramePr>
        <p:xfrm>
          <a:off x="838200" y="1484416"/>
          <a:ext cx="10515600" cy="4730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21429558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77903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33584782"/>
                    </a:ext>
                  </a:extLst>
                </a:gridCol>
              </a:tblGrid>
              <a:tr h="55844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Workflow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Excel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457773"/>
                  </a:ext>
                </a:extLst>
              </a:tr>
              <a:tr h="55844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scripts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Point-and-click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359166"/>
                  </a:ext>
                </a:extLst>
              </a:tr>
              <a:tr h="101833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Rmarkdown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Document Creation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Paste tables -&gt; word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062634"/>
                  </a:ext>
                </a:extLst>
              </a:tr>
              <a:tr h="55844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Git / </a:t>
                      </a:r>
                      <a:r>
                        <a:rPr lang="en-US" sz="2800" dirty="0" err="1"/>
                        <a:t>Github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Collaboration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Sharepoint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6041967"/>
                  </a:ext>
                </a:extLst>
              </a:tr>
              <a:tr h="101833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scripts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Independent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workbook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377683"/>
                  </a:ext>
                </a:extLst>
              </a:tr>
              <a:tr h="101833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Rstudio</a:t>
                      </a:r>
                      <a:r>
                        <a:rPr lang="en-US" sz="2800" dirty="0"/>
                        <a:t> projects, packages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Combining Pieces Together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Links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52491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79C89-49C8-42E4-BC62-11AD918E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3CE60-7663-4B26-96EE-112DD81F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0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37A4-D60F-4BBA-ACA0-0F441215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C12A-E926-4C71-8A07-5E7950A6D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landscape</a:t>
            </a:r>
          </a:p>
          <a:p>
            <a:r>
              <a:rPr lang="en-US" dirty="0"/>
              <a:t>(1) Excel as input</a:t>
            </a:r>
          </a:p>
          <a:p>
            <a:r>
              <a:rPr lang="en-US" dirty="0"/>
              <a:t>(2) Excel as output </a:t>
            </a:r>
          </a:p>
          <a:p>
            <a:r>
              <a:rPr lang="en-US" dirty="0"/>
              <a:t>(3) Collaboration workflows</a:t>
            </a:r>
          </a:p>
          <a:p>
            <a:r>
              <a:rPr lang="en-US" dirty="0"/>
              <a:t>My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87DF0-CB5D-4532-BBE6-A3D0CC19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5714" y="6356350"/>
            <a:ext cx="5498276" cy="365125"/>
          </a:xfrm>
        </p:spPr>
        <p:txBody>
          <a:bodyPr/>
          <a:lstStyle/>
          <a:p>
            <a:r>
              <a:rPr lang="en-US" dirty="0"/>
              <a:t>Materials available here: 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323BE-47F4-4FE8-8EDF-046781AB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4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B83E-27AE-4FA5-A9AA-35C44CCE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R/Excel Package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FAD7E-7987-4A81-9607-7363B2192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packages address this space</a:t>
            </a:r>
          </a:p>
          <a:p>
            <a:r>
              <a:rPr lang="en-US" dirty="0">
                <a:hlinkClick r:id="rId2"/>
              </a:rPr>
              <a:t>“a million ways to connect R and Excel”</a:t>
            </a:r>
            <a:endParaRPr lang="en-US" dirty="0"/>
          </a:p>
          <a:p>
            <a:r>
              <a:rPr lang="en-US" dirty="0" err="1"/>
              <a:t>readxl</a:t>
            </a:r>
            <a:r>
              <a:rPr lang="en-US" dirty="0"/>
              <a:t>, </a:t>
            </a:r>
            <a:r>
              <a:rPr lang="en-US" dirty="0" err="1"/>
              <a:t>writexl</a:t>
            </a:r>
            <a:r>
              <a:rPr lang="en-US" dirty="0"/>
              <a:t>, </a:t>
            </a:r>
            <a:r>
              <a:rPr lang="en-US" dirty="0" err="1"/>
              <a:t>openxlsx</a:t>
            </a:r>
            <a:r>
              <a:rPr lang="en-US" dirty="0"/>
              <a:t>, </a:t>
            </a:r>
            <a:r>
              <a:rPr lang="en-US" dirty="0" err="1"/>
              <a:t>RExcel</a:t>
            </a:r>
            <a:r>
              <a:rPr lang="en-US" dirty="0"/>
              <a:t>, </a:t>
            </a:r>
            <a:r>
              <a:rPr lang="en-US" dirty="0" err="1"/>
              <a:t>XLConnect</a:t>
            </a:r>
            <a:r>
              <a:rPr lang="en-US" dirty="0"/>
              <a:t>, </a:t>
            </a:r>
            <a:r>
              <a:rPr lang="en-US" dirty="0" err="1"/>
              <a:t>xlsx</a:t>
            </a:r>
            <a:r>
              <a:rPr lang="en-US" dirty="0"/>
              <a:t>, </a:t>
            </a:r>
            <a:r>
              <a:rPr lang="en-US" dirty="0" err="1"/>
              <a:t>gdata</a:t>
            </a:r>
            <a:r>
              <a:rPr lang="en-US" dirty="0"/>
              <a:t>, RODBC, BERT, </a:t>
            </a:r>
            <a:r>
              <a:rPr lang="en-US" dirty="0" err="1"/>
              <a:t>officeR</a:t>
            </a:r>
            <a:r>
              <a:rPr lang="en-US" dirty="0"/>
              <a:t>, </a:t>
            </a:r>
            <a:r>
              <a:rPr lang="en-US" dirty="0" err="1"/>
              <a:t>excel.link</a:t>
            </a:r>
            <a:r>
              <a:rPr lang="en-US" dirty="0"/>
              <a:t>, </a:t>
            </a:r>
            <a:r>
              <a:rPr lang="en-US" dirty="0" err="1"/>
              <a:t>WriteXLS</a:t>
            </a:r>
            <a:r>
              <a:rPr lang="en-US" dirty="0"/>
              <a:t>, </a:t>
            </a:r>
            <a:r>
              <a:rPr lang="en-US" dirty="0" err="1"/>
              <a:t>RDCOMClient</a:t>
            </a:r>
            <a:r>
              <a:rPr lang="en-US" dirty="0"/>
              <a:t>, </a:t>
            </a:r>
            <a:r>
              <a:rPr lang="en-US" dirty="0" err="1"/>
              <a:t>tidyxl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D7984-E747-42C1-9000-5E3CE857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B0B88-5FC9-49C1-A58E-1190D273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1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4226-41AB-4049-82D4-E2B149B7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79" y="246373"/>
            <a:ext cx="10515600" cy="60865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ropenscilabs</a:t>
            </a:r>
            <a:r>
              <a:rPr lang="en-US" dirty="0"/>
              <a:t>/</a:t>
            </a:r>
            <a:r>
              <a:rPr lang="en-US" dirty="0" err="1"/>
              <a:t>packagemetrics</a:t>
            </a:r>
            <a:r>
              <a:rPr lang="en-US" dirty="0"/>
              <a:t> comparison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8CADE0-7E98-46AC-A524-44F70F6AA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8" y="970768"/>
            <a:ext cx="11827823" cy="74099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2A3EC-7DCE-43C1-8DC6-577A2D18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98616-3B1C-4FBC-85CF-8C578765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806DA-AD03-484F-AC9C-E68852B6A369}"/>
              </a:ext>
            </a:extLst>
          </p:cNvPr>
          <p:cNvSpPr txBox="1"/>
          <p:nvPr/>
        </p:nvSpPr>
        <p:spPr>
          <a:xfrm>
            <a:off x="1306286" y="5664530"/>
            <a:ext cx="995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Blog post about the </a:t>
            </a:r>
            <a:r>
              <a:rPr lang="en-US" dirty="0" err="1"/>
              <a:t>packagemetrics</a:t>
            </a:r>
            <a:r>
              <a:rPr lang="en-US" dirty="0"/>
              <a:t> project: </a:t>
            </a:r>
            <a:r>
              <a:rPr lang="en-US" dirty="0">
                <a:hlinkClick r:id="rId4"/>
              </a:rPr>
              <a:t>https://ropensci.org/blog/2017/06/27/packagemetrics/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96F3-EA1B-4EE8-A9DF-B478387D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17"/>
            <a:ext cx="10515600" cy="1325563"/>
          </a:xfrm>
        </p:spPr>
        <p:txBody>
          <a:bodyPr/>
          <a:lstStyle/>
          <a:p>
            <a:r>
              <a:rPr lang="en-US" dirty="0"/>
              <a:t>My Favorites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0A547F-81BC-46A5-9704-821BD0765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42161"/>
              </p:ext>
            </p:extLst>
          </p:nvPr>
        </p:nvGraphicFramePr>
        <p:xfrm>
          <a:off x="736270" y="1276574"/>
          <a:ext cx="10617530" cy="251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2639">
                  <a:extLst>
                    <a:ext uri="{9D8B030D-6E8A-4147-A177-3AD203B41FA5}">
                      <a16:colId xmlns:a16="http://schemas.microsoft.com/office/drawing/2014/main" val="199376046"/>
                    </a:ext>
                  </a:extLst>
                </a:gridCol>
                <a:gridCol w="5534891">
                  <a:extLst>
                    <a:ext uri="{9D8B030D-6E8A-4147-A177-3AD203B41FA5}">
                      <a16:colId xmlns:a16="http://schemas.microsoft.com/office/drawing/2014/main" val="3075505619"/>
                    </a:ext>
                  </a:extLst>
                </a:gridCol>
              </a:tblGrid>
              <a:tr h="649012">
                <a:tc>
                  <a:txBody>
                    <a:bodyPr/>
                    <a:lstStyle/>
                    <a:p>
                      <a:r>
                        <a:rPr lang="en-US" sz="32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434979"/>
                  </a:ext>
                </a:extLst>
              </a:tr>
              <a:tr h="1075639">
                <a:tc>
                  <a:txBody>
                    <a:bodyPr/>
                    <a:lstStyle/>
                    <a:p>
                      <a:r>
                        <a:rPr lang="en-US" sz="4000" dirty="0"/>
                        <a:t>Read in .</a:t>
                      </a:r>
                      <a:r>
                        <a:rPr lang="en-US" sz="4000" dirty="0" err="1"/>
                        <a:t>xls</a:t>
                      </a:r>
                      <a:r>
                        <a:rPr lang="en-US" sz="4000" dirty="0"/>
                        <a:t>/.</a:t>
                      </a:r>
                      <a:r>
                        <a:rPr lang="en-US" sz="4000" dirty="0" err="1"/>
                        <a:t>xlsx</a:t>
                      </a:r>
                      <a:r>
                        <a:rPr lang="en-US" sz="40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 err="1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readxl</a:t>
                      </a:r>
                      <a:endParaRPr lang="en-US" sz="40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790950"/>
                  </a:ext>
                </a:extLst>
              </a:tr>
              <a:tr h="785646">
                <a:tc>
                  <a:txBody>
                    <a:bodyPr/>
                    <a:lstStyle/>
                    <a:p>
                      <a:r>
                        <a:rPr lang="en-US" sz="4000" dirty="0"/>
                        <a:t>Write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openxlsx</a:t>
                      </a:r>
                      <a:endParaRPr lang="en-US" sz="40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859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CFDF3-07D7-475B-A107-8F394AA5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D15E8-9E09-44B8-8729-2A85E60C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6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DDBA-DDDF-4C9C-BEC0-F12C6570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input with </a:t>
            </a:r>
            <a:r>
              <a:rPr lang="en-US" dirty="0" err="1">
                <a:latin typeface="Consolas" panose="020B0609020204030204" pitchFamily="49" charset="0"/>
              </a:rPr>
              <a:t>readxl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D598-C133-4E4B-BACA-B3840F40E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98922" cy="4351338"/>
          </a:xfrm>
        </p:spPr>
        <p:txBody>
          <a:bodyPr>
            <a:normAutofit/>
          </a:bodyPr>
          <a:lstStyle/>
          <a:p>
            <a:r>
              <a:rPr lang="en-US" dirty="0"/>
              <a:t>Alternate PPT title: “an ode to Jenny Bryan”</a:t>
            </a:r>
          </a:p>
          <a:p>
            <a:r>
              <a:rPr lang="en-US" dirty="0"/>
              <a:t>Great documentation: </a:t>
            </a:r>
            <a:r>
              <a:rPr lang="en-US" dirty="0">
                <a:hlinkClick r:id="rId2"/>
              </a:rPr>
              <a:t>http://readxl.tidyverse.org/</a:t>
            </a:r>
            <a:endParaRPr lang="en-US" dirty="0"/>
          </a:p>
          <a:p>
            <a:pPr lvl="1"/>
            <a:r>
              <a:rPr lang="en-US" dirty="0"/>
              <a:t>.</a:t>
            </a:r>
            <a:r>
              <a:rPr lang="en-US" dirty="0" err="1"/>
              <a:t>xls</a:t>
            </a:r>
            <a:r>
              <a:rPr lang="en-US" dirty="0"/>
              <a:t> (legacy binary format through ~Excel 2007)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xlsx</a:t>
            </a:r>
            <a:r>
              <a:rPr lang="en-US" dirty="0"/>
              <a:t> (current XML-based format)</a:t>
            </a:r>
          </a:p>
          <a:p>
            <a:r>
              <a:rPr lang="en-US" dirty="0"/>
              <a:t>Webinar: </a:t>
            </a:r>
            <a:r>
              <a:rPr lang="en-US" dirty="0">
                <a:hlinkClick r:id="rId3"/>
              </a:rPr>
              <a:t>What’s new with </a:t>
            </a:r>
            <a:r>
              <a:rPr lang="en-US" dirty="0" err="1">
                <a:hlinkClick r:id="rId3"/>
              </a:rPr>
              <a:t>readxl</a:t>
            </a:r>
            <a:r>
              <a:rPr lang="en-US" dirty="0"/>
              <a:t> (November 2017)</a:t>
            </a:r>
          </a:p>
          <a:p>
            <a:r>
              <a:rPr lang="en-US" dirty="0"/>
              <a:t>Vignette: </a:t>
            </a:r>
            <a:r>
              <a:rPr lang="en-US" dirty="0" err="1">
                <a:hlinkClick r:id="rId4"/>
              </a:rPr>
              <a:t>readxl</a:t>
            </a:r>
            <a:r>
              <a:rPr lang="en-US" dirty="0">
                <a:hlinkClick r:id="rId4"/>
              </a:rPr>
              <a:t> workflows</a:t>
            </a:r>
            <a:endParaRPr lang="en-US" dirty="0"/>
          </a:p>
          <a:p>
            <a:r>
              <a:rPr lang="en-US" dirty="0"/>
              <a:t>Focus is importing a data rectangle, does not expose formatting or other complex aspects of Excel files.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E71BE-576B-4673-895E-56D75A93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http://github.com/jalsalam/BridgingRandExcel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E3341-4722-4BDF-881E-90EF8897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37A5-961B-47E4-8D35-11323221285C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5092B1-AA31-4B28-802C-92076C49C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44" y="508989"/>
            <a:ext cx="2722171" cy="2722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B5142-5EBD-4088-8245-93B45845E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122" y="3610613"/>
            <a:ext cx="2481943" cy="287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CD924D10-FA0C-4E5E-A4B6-AB4AC2389E8F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4BB88962-A782-4B3E-ABCB-76ED2B6FF820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93AE13B-C798-42FD-A1C1-76091D995914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DF3F369-FA38-4C9C-B844-8B8C456F5290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0CA4BC77-BFCB-4644-AFE4-B2BE32BEB3B0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8D592A8B-3B9A-4EE0-956D-4266A82C459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6A98F43-0F33-41A8-86A6-ED16BAABA7CA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01FFC45-C3F9-48E9-938F-0999A56BEFA6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56D75DDD-0603-4575-8299-F923546EF95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0D9F8C57-2EEB-444D-B6AE-7F75DE789D2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353C390F-EFF2-486F-9606-7A17646081B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64761A46-5C02-43DE-9BDC-BAF0D0E2C59D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F6CF2066-9E04-465A-88D8-6B95F964EE55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F71D3DA8-58F9-4325-AD4A-6D941FE33BBB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FD9206B8-E6BC-4523-97E8-66583AF55C2F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2E759709-A0C7-44D4-B87B-CEBAD74EFAE5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7A2B9A28-6253-43CD-95DA-D0677032CEA1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FFDFDB61-CF1B-4374-896E-AE90F8DD3E5A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067A35A7-09DB-4391-BA19-75207A22BF1A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16203325-D8C2-4042-81FC-E9613D70A9E5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9F3DDD72-F850-4EA9-93DC-0824A465166E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24FD3575-D0C5-45B2-AB47-B4B3970B68ED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0BF6C27-6D13-43C5-AC93-7434165EF78A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4FAF4092-5834-4513-BD72-2CBA4797646D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342795DE-218B-4339-A784-2B12D517DA0C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30ABA34F-BB00-482E-8671-BFC48F029D83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4527418D-6CFE-471F-9971-31481044B638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E742890-2359-43A2-AFE3-FAC4F34231D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18F2E8CC-F45B-48E1-8DAA-2483A96E9FBB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4F39097C-B181-4774-9231-3F7A14CC31C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850F94D6-0D7F-482F-8DD9-7DA16517363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8605DB7C-5EA2-4A68-9B5F-45EE7CAA2884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0C7CA2CC-E7D6-4263-A5DA-903DC03123B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40AF5F63-58B0-4B61-9C02-0199ECB291C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D3621232-7031-43CF-8FBC-B42C78D7B940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5FB12490-414F-40B4-AED3-0AD192A38DC1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994</Words>
  <Application>Microsoft Office PowerPoint</Application>
  <PresentationFormat>Widescreen</PresentationFormat>
  <Paragraphs>185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Courier New</vt:lpstr>
      <vt:lpstr>Office Theme</vt:lpstr>
      <vt:lpstr>Bridging R and Excel Projects</vt:lpstr>
      <vt:lpstr>Jameel Alsalam</vt:lpstr>
      <vt:lpstr>The R/Excel Divide</vt:lpstr>
      <vt:lpstr>The R/Excel Divide (2)</vt:lpstr>
      <vt:lpstr>Outline</vt:lpstr>
      <vt:lpstr>R/Excel Package Landscape</vt:lpstr>
      <vt:lpstr>ropenscilabs/packagemetrics comparison</vt:lpstr>
      <vt:lpstr>My Favorites</vt:lpstr>
      <vt:lpstr>Excel input with readxl</vt:lpstr>
      <vt:lpstr>Ideal Spreadsheet has Data in Upper Left</vt:lpstr>
      <vt:lpstr>Spreadsheets Often Untidy</vt:lpstr>
      <vt:lpstr>Structured Template</vt:lpstr>
      <vt:lpstr>Project Workflow: Many Spreadsheets</vt:lpstr>
      <vt:lpstr>Pitfalls &amp; Best Practices</vt:lpstr>
      <vt:lpstr>Excel as Output</vt:lpstr>
      <vt:lpstr>Other Approaches</vt:lpstr>
      <vt:lpstr>Collaboration</vt:lpstr>
      <vt:lpstr>Two Collaboration Workflows</vt:lpstr>
      <vt:lpstr>My 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Bridging R and Excel</dc:title>
  <dc:creator>Alsalam, Jameel</dc:creator>
  <cp:lastModifiedBy>Alsalam, Jameel</cp:lastModifiedBy>
  <cp:revision>76</cp:revision>
  <dcterms:created xsi:type="dcterms:W3CDTF">2018-05-07T13:59:13Z</dcterms:created>
  <dcterms:modified xsi:type="dcterms:W3CDTF">2018-05-16T16:46:01Z</dcterms:modified>
</cp:coreProperties>
</file>